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7559675" cy="1072832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55771"/>
            <a:ext cx="6425724" cy="3735046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34855"/>
            <a:ext cx="5669756" cy="2590194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10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7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1184"/>
            <a:ext cx="1630055" cy="909176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1184"/>
            <a:ext cx="4795669" cy="909176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0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3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74634"/>
            <a:ext cx="6520220" cy="446268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79537"/>
            <a:ext cx="6520220" cy="2346820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57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55920"/>
            <a:ext cx="3212862" cy="68070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55920"/>
            <a:ext cx="3212862" cy="68070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68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1186"/>
            <a:ext cx="6520220" cy="207364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9931"/>
            <a:ext cx="3198096" cy="128888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18819"/>
            <a:ext cx="3198096" cy="57639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9931"/>
            <a:ext cx="3213847" cy="128888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18819"/>
            <a:ext cx="3213847" cy="57639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54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15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64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5222"/>
            <a:ext cx="2438192" cy="250327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44683"/>
            <a:ext cx="3827085" cy="7624064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18497"/>
            <a:ext cx="2438192" cy="5962665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53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5222"/>
            <a:ext cx="2438192" cy="250327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44683"/>
            <a:ext cx="3827085" cy="7624064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18497"/>
            <a:ext cx="2438192" cy="5962665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96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1186"/>
            <a:ext cx="6520220" cy="2073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55920"/>
            <a:ext cx="6520220" cy="6807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43570"/>
            <a:ext cx="1700927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2CD38-E820-4D3E-9CB7-675BC0BBB676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43570"/>
            <a:ext cx="2551390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43570"/>
            <a:ext cx="1700927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BF7F-9FD8-43DB-A353-5EE70E499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23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4282758-064C-48F8-8417-958E1C77AA57}"/>
              </a:ext>
            </a:extLst>
          </p:cNvPr>
          <p:cNvSpPr/>
          <p:nvPr/>
        </p:nvSpPr>
        <p:spPr>
          <a:xfrm>
            <a:off x="208179" y="67407"/>
            <a:ext cx="7229476" cy="8252393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22CCE4-80CE-4D74-81ED-225B4D9D4802}"/>
              </a:ext>
            </a:extLst>
          </p:cNvPr>
          <p:cNvSpPr/>
          <p:nvPr/>
        </p:nvSpPr>
        <p:spPr bwMode="auto">
          <a:xfrm>
            <a:off x="171449" y="54207"/>
            <a:ext cx="7245811" cy="21260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18">
            <a:extLst>
              <a:ext uri="{FF2B5EF4-FFF2-40B4-BE49-F238E27FC236}">
                <a16:creationId xmlns:a16="http://schemas.microsoft.com/office/drawing/2014/main" id="{1A1DF146-C554-46E6-9C9A-D95E9909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19" y="2225988"/>
            <a:ext cx="6661639" cy="19790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ja-JP" altLang="en-US" sz="1400" dirty="0">
                <a:latin typeface="+mn-ea"/>
                <a:ea typeface="+mn-ea"/>
              </a:rPr>
              <a:t>　国は全ての企業に対し、顧客らが理不尽な要求をする「カスタマーハラスメント」（カスハラ）から従業員を保護する対策を義務付ける方針を示しました。</a:t>
            </a:r>
            <a:endParaRPr lang="en-US" altLang="ja-JP" sz="14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1400" dirty="0">
                <a:latin typeface="+mn-ea"/>
                <a:ea typeface="+mn-ea"/>
              </a:rPr>
              <a:t>沖縄でもカスハラの問題が深刻化しております。</a:t>
            </a:r>
            <a:endParaRPr lang="en-US" altLang="ja-JP" sz="14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1400" dirty="0">
                <a:latin typeface="+mn-ea"/>
                <a:ea typeface="+mn-ea"/>
              </a:rPr>
              <a:t>　本研修では、よく混同される“クレームとカスハラの違い”を分かりやすく解説します。そのうえで現場で一番悩む</a:t>
            </a:r>
            <a:r>
              <a:rPr lang="ja-JP" altLang="en-US" sz="1400" u="sng" dirty="0">
                <a:latin typeface="+mn-ea"/>
                <a:ea typeface="+mn-ea"/>
              </a:rPr>
              <a:t>“カスハラと認定する判断基準”を事例をもとに解説</a:t>
            </a:r>
            <a:r>
              <a:rPr lang="ja-JP" altLang="en-US" sz="1400" dirty="0">
                <a:latin typeface="+mn-ea"/>
                <a:ea typeface="+mn-ea"/>
              </a:rPr>
              <a:t>し、最後に顧客対応の現場だけでなく企業全体として</a:t>
            </a:r>
            <a:r>
              <a:rPr lang="ja-JP" altLang="en-US" sz="1400" u="sng" dirty="0">
                <a:latin typeface="+mn-ea"/>
                <a:ea typeface="+mn-ea"/>
              </a:rPr>
              <a:t>対策の必要性と具体的に準備すべき項目</a:t>
            </a:r>
            <a:r>
              <a:rPr lang="ja-JP" altLang="en-US" sz="1400" dirty="0">
                <a:latin typeface="+mn-ea"/>
                <a:ea typeface="+mn-ea"/>
              </a:rPr>
              <a:t>をご確認頂きます。企業または組織運営の中でカスハラ対策を策定・実施する方を対象に、実務に役立つ内容です。是非ご参加</a:t>
            </a:r>
            <a:r>
              <a:rPr lang="ja-JP" altLang="en-US" sz="1400" i="0" dirty="0">
                <a:effectLst/>
                <a:latin typeface="+mn-ea"/>
                <a:ea typeface="+mn-ea"/>
              </a:rPr>
              <a:t>ください。</a:t>
            </a:r>
            <a:endParaRPr lang="en-US" altLang="ja-JP" sz="1400" dirty="0">
              <a:latin typeface="+mn-ea"/>
              <a:ea typeface="+mn-ea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6CA60D4E-0DAC-4480-9C7B-3C307CF99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34583"/>
              </p:ext>
            </p:extLst>
          </p:nvPr>
        </p:nvGraphicFramePr>
        <p:xfrm>
          <a:off x="372268" y="8044237"/>
          <a:ext cx="5448750" cy="1523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7690">
                  <a:extLst>
                    <a:ext uri="{9D8B030D-6E8A-4147-A177-3AD203B41FA5}">
                      <a16:colId xmlns:a16="http://schemas.microsoft.com/office/drawing/2014/main" val="3594619840"/>
                    </a:ext>
                  </a:extLst>
                </a:gridCol>
                <a:gridCol w="2102392">
                  <a:extLst>
                    <a:ext uri="{9D8B030D-6E8A-4147-A177-3AD203B41FA5}">
                      <a16:colId xmlns:a16="http://schemas.microsoft.com/office/drawing/2014/main" val="226293461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993022534"/>
                    </a:ext>
                  </a:extLst>
                </a:gridCol>
                <a:gridCol w="1325218">
                  <a:extLst>
                    <a:ext uri="{9D8B030D-6E8A-4147-A177-3AD203B41FA5}">
                      <a16:colId xmlns:a16="http://schemas.microsoft.com/office/drawing/2014/main" val="761464686"/>
                    </a:ext>
                  </a:extLst>
                </a:gridCol>
              </a:tblGrid>
              <a:tr h="35061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企業名（組合名）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電話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028310"/>
                  </a:ext>
                </a:extLst>
              </a:tr>
              <a:tr h="524544">
                <a:tc gridSpan="3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ja-JP" altLang="en-US" sz="105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88014"/>
                  </a:ext>
                </a:extLst>
              </a:tr>
              <a:tr h="648452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</a:pP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参加者氏名</a:t>
                      </a:r>
                      <a:endParaRPr lang="en-US" altLang="ja-JP" sz="12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</a:pPr>
                      <a:endParaRPr lang="en-US" altLang="ja-JP" sz="12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部署名</a:t>
                      </a:r>
                      <a:endParaRPr lang="en-US" altLang="ja-JP" sz="12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ja-JP" altLang="ja-JP" sz="1200" b="1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234223"/>
                  </a:ext>
                </a:extLst>
              </a:tr>
            </a:tbl>
          </a:graphicData>
        </a:graphic>
      </p:graphicFrame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4344433-43ED-440F-B8CC-B7CC8F8D60C1}"/>
              </a:ext>
            </a:extLst>
          </p:cNvPr>
          <p:cNvGrpSpPr/>
          <p:nvPr/>
        </p:nvGrpSpPr>
        <p:grpSpPr>
          <a:xfrm>
            <a:off x="7005" y="10112476"/>
            <a:ext cx="7245812" cy="568690"/>
            <a:chOff x="336088" y="10214504"/>
            <a:chExt cx="6887498" cy="568690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42A0756-8275-4056-8F53-8C18C9B1BF28}"/>
                </a:ext>
              </a:extLst>
            </p:cNvPr>
            <p:cNvSpPr txBox="1"/>
            <p:nvPr/>
          </p:nvSpPr>
          <p:spPr>
            <a:xfrm>
              <a:off x="336088" y="10214504"/>
              <a:ext cx="68874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ja-JP" sz="12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【お問合せ先】沖縄県中小企業</a:t>
              </a:r>
              <a:r>
                <a:rPr lang="ja-JP" altLang="en-US" sz="12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団体中央会　情報課</a:t>
              </a:r>
              <a:r>
                <a:rPr lang="ja-JP" altLang="ja-JP" sz="12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200" b="1" u="sng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ＴＥＬ：０９８－８６０－２５２５</a:t>
              </a:r>
              <a:endParaRPr lang="ja-JP" altLang="ja-JP" sz="12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1">
              <a:extLst>
                <a:ext uri="{FF2B5EF4-FFF2-40B4-BE49-F238E27FC236}">
                  <a16:creationId xmlns:a16="http://schemas.microsoft.com/office/drawing/2014/main" id="{44BE534D-9446-4EE7-AB2F-1FC14A337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88" y="10491729"/>
              <a:ext cx="6887497" cy="291465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ctr"/>
              <a:r>
                <a:rPr lang="ja-JP" sz="800" kern="100" dirty="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ご記入いただいた個人情報は、参加申込みの受付その他の本講習会の運営のためにのみ使用し、他の目的には使用しません。</a:t>
              </a:r>
              <a:endParaRPr lang="ja-JP" sz="105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BF4DC17-13B5-43F0-92C6-85EAB511543C}"/>
              </a:ext>
            </a:extLst>
          </p:cNvPr>
          <p:cNvSpPr txBox="1"/>
          <p:nvPr/>
        </p:nvSpPr>
        <p:spPr>
          <a:xfrm>
            <a:off x="1760014" y="1228093"/>
            <a:ext cx="3647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effectLst/>
                <a:latin typeface="+mn-ea"/>
                <a:cs typeface="Times New Roman" panose="02020603050405020304" pitchFamily="18" charset="0"/>
              </a:rPr>
              <a:t>主催：</a:t>
            </a:r>
            <a:r>
              <a:rPr lang="ja-JP" altLang="ja-JP" sz="1600" b="1" dirty="0">
                <a:effectLst/>
                <a:latin typeface="+mn-ea"/>
                <a:cs typeface="Times New Roman" panose="02020603050405020304" pitchFamily="18" charset="0"/>
              </a:rPr>
              <a:t>沖縄県中小</a:t>
            </a:r>
            <a:r>
              <a:rPr lang="ja-JP" altLang="en-US" sz="1600" b="1" dirty="0">
                <a:effectLst/>
                <a:latin typeface="+mn-ea"/>
                <a:cs typeface="Times New Roman" panose="02020603050405020304" pitchFamily="18" charset="0"/>
              </a:rPr>
              <a:t>企業団体</a:t>
            </a:r>
            <a:r>
              <a:rPr lang="ja-JP" altLang="ja-JP" sz="1600" b="1" dirty="0">
                <a:effectLst/>
                <a:latin typeface="+mn-ea"/>
                <a:cs typeface="Times New Roman" panose="02020603050405020304" pitchFamily="18" charset="0"/>
              </a:rPr>
              <a:t>中央会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7" name="テキスト ボックス 10">
            <a:extLst>
              <a:ext uri="{FF2B5EF4-FFF2-40B4-BE49-F238E27FC236}">
                <a16:creationId xmlns:a16="http://schemas.microsoft.com/office/drawing/2014/main" id="{1D05C9E0-7821-4E22-BBDB-E91EA3296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0" y="1592045"/>
            <a:ext cx="661110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b="1" dirty="0">
                <a:latin typeface="+mn-ea"/>
                <a:ea typeface="+mn-ea"/>
                <a:cs typeface="Times New Roman" panose="02020603050405020304" pitchFamily="18" charset="0"/>
              </a:rPr>
              <a:t>カスタマーハラスメント対策研修</a:t>
            </a:r>
            <a:endParaRPr lang="en-US" altLang="ja-JP" b="1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b="1" dirty="0">
                <a:latin typeface="+mn-ea"/>
                <a:ea typeface="+mn-ea"/>
                <a:cs typeface="Times New Roman" panose="02020603050405020304" pitchFamily="18" charset="0"/>
              </a:rPr>
              <a:t>～従業員と企業を守る！企業がいま準備すべき備え～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B69603-1043-4414-8FC2-F737FE9946A1}"/>
              </a:ext>
            </a:extLst>
          </p:cNvPr>
          <p:cNvSpPr txBox="1"/>
          <p:nvPr/>
        </p:nvSpPr>
        <p:spPr>
          <a:xfrm>
            <a:off x="5412534" y="829912"/>
            <a:ext cx="1823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b="1" dirty="0">
                <a:latin typeface="+mn-ea"/>
              </a:rPr>
              <a:t>沖 中 発 第６１５号</a:t>
            </a:r>
            <a:endParaRPr kumimoji="1" lang="en-US" altLang="ja-JP" sz="1200" b="1" dirty="0">
              <a:latin typeface="+mn-ea"/>
            </a:endParaRPr>
          </a:p>
          <a:p>
            <a:pPr algn="r"/>
            <a:r>
              <a:rPr kumimoji="1" lang="ja-JP" altLang="en-US" sz="1200" b="1" dirty="0">
                <a:latin typeface="+mn-ea"/>
              </a:rPr>
              <a:t>令和６年１２月２７日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076353B-96FF-4949-A0F9-F016CC394A00}"/>
              </a:ext>
            </a:extLst>
          </p:cNvPr>
          <p:cNvSpPr/>
          <p:nvPr/>
        </p:nvSpPr>
        <p:spPr bwMode="auto">
          <a:xfrm>
            <a:off x="88531" y="4924426"/>
            <a:ext cx="7318743" cy="347572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テキスト ボックス 15">
            <a:extLst>
              <a:ext uri="{FF2B5EF4-FFF2-40B4-BE49-F238E27FC236}">
                <a16:creationId xmlns:a16="http://schemas.microsoft.com/office/drawing/2014/main" id="{07C17B87-F35D-44C4-A863-32E1F5BE0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95" y="5799568"/>
            <a:ext cx="3458463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講師紹介</a:t>
            </a:r>
            <a:endParaRPr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20D01C1-E856-454B-A2A3-49090AF4573E}"/>
              </a:ext>
            </a:extLst>
          </p:cNvPr>
          <p:cNvSpPr txBox="1"/>
          <p:nvPr/>
        </p:nvSpPr>
        <p:spPr>
          <a:xfrm>
            <a:off x="3747901" y="6199397"/>
            <a:ext cx="37232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+mn-ea"/>
              </a:rPr>
              <a:t>株式会社</a:t>
            </a:r>
            <a:r>
              <a:rPr lang="en-US" altLang="ja-JP" sz="2000" dirty="0">
                <a:latin typeface="+mn-ea"/>
              </a:rPr>
              <a:t>TMJ</a:t>
            </a:r>
            <a:r>
              <a:rPr lang="ja-JP" altLang="en-US" sz="2000" dirty="0">
                <a:latin typeface="+mn-ea"/>
              </a:rPr>
              <a:t>　阿部友美　</a:t>
            </a:r>
            <a:r>
              <a:rPr lang="ja-JP" altLang="en-US" sz="1400" dirty="0">
                <a:latin typeface="+mn-ea"/>
              </a:rPr>
              <a:t>氏</a:t>
            </a:r>
            <a:endParaRPr lang="en-US" altLang="ja-JP" sz="1400" dirty="0">
              <a:latin typeface="+mn-ea"/>
            </a:endParaRPr>
          </a:p>
          <a:p>
            <a:r>
              <a:rPr lang="ja-JP" altLang="en-US" sz="1200" b="0" i="0" dirty="0">
                <a:solidFill>
                  <a:srgbClr val="28323C"/>
                </a:solidFill>
                <a:effectLst/>
                <a:latin typeface="游ゴシック体"/>
              </a:rPr>
              <a:t>研修会社にて講師兼営業として</a:t>
            </a:r>
            <a:r>
              <a:rPr lang="en-US" altLang="ja-JP" sz="1200" b="0" i="0" dirty="0">
                <a:solidFill>
                  <a:srgbClr val="28323C"/>
                </a:solidFill>
                <a:effectLst/>
                <a:latin typeface="游ゴシック体"/>
              </a:rPr>
              <a:t>14</a:t>
            </a:r>
            <a:r>
              <a:rPr lang="ja-JP" altLang="en-US" sz="1200" b="0" i="0" dirty="0">
                <a:solidFill>
                  <a:srgbClr val="28323C"/>
                </a:solidFill>
                <a:effectLst/>
                <a:latin typeface="游ゴシック体"/>
              </a:rPr>
              <a:t>年勤務。主にヒューマンスキル系研修をメインとし、民間企業をはじめ、官公庁や自治体を担当してきた。</a:t>
            </a:r>
            <a:r>
              <a:rPr lang="en-US" altLang="ja-JP" sz="1200" b="0" i="0" dirty="0">
                <a:solidFill>
                  <a:srgbClr val="28323C"/>
                </a:solidFill>
                <a:effectLst/>
                <a:latin typeface="游ゴシック体"/>
              </a:rPr>
              <a:t>2021</a:t>
            </a:r>
            <a:r>
              <a:rPr lang="ja-JP" altLang="en-US" sz="1200" b="0" i="0" dirty="0">
                <a:solidFill>
                  <a:srgbClr val="28323C"/>
                </a:solidFill>
                <a:effectLst/>
                <a:latin typeface="游ゴシック体"/>
              </a:rPr>
              <a:t>年に株式会社</a:t>
            </a:r>
            <a:r>
              <a:rPr lang="en-US" altLang="ja-JP" sz="1200" b="0" i="0" dirty="0">
                <a:solidFill>
                  <a:srgbClr val="28323C"/>
                </a:solidFill>
                <a:effectLst/>
                <a:latin typeface="游ゴシック体"/>
              </a:rPr>
              <a:t>TMJ</a:t>
            </a:r>
            <a:r>
              <a:rPr lang="ja-JP" altLang="en-US" sz="1200" b="0" i="0" dirty="0">
                <a:solidFill>
                  <a:srgbClr val="28323C"/>
                </a:solidFill>
                <a:effectLst/>
                <a:latin typeface="游ゴシック体"/>
              </a:rPr>
              <a:t>入社。</a:t>
            </a:r>
            <a:r>
              <a:rPr lang="en-US" altLang="ja-JP" sz="1200" b="0" i="0" dirty="0">
                <a:solidFill>
                  <a:srgbClr val="28323C"/>
                </a:solidFill>
                <a:effectLst/>
                <a:latin typeface="游ゴシック体"/>
              </a:rPr>
              <a:t>TMJ</a:t>
            </a:r>
            <a:r>
              <a:rPr lang="ja-JP" altLang="en-US" sz="1200" b="0" i="0" dirty="0">
                <a:solidFill>
                  <a:srgbClr val="28323C"/>
                </a:solidFill>
                <a:effectLst/>
                <a:latin typeface="游ゴシック体"/>
              </a:rPr>
              <a:t>ユニバーシティという社内の教育専門部署にて、社内外の研修企画開発並びに講師として従事。</a:t>
            </a:r>
            <a:r>
              <a:rPr lang="ja-JP" altLang="en-US" sz="1200" dirty="0">
                <a:latin typeface="+mn-ea"/>
              </a:rPr>
              <a:t>カスハラ対策に関する研修や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企業支援を担っている。</a:t>
            </a:r>
            <a:endParaRPr lang="en-US" altLang="ja-JP" sz="1200" dirty="0">
              <a:latin typeface="+mn-ea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B7E56B-BCD0-4618-97BB-F5CB9D5FC0C7}"/>
              </a:ext>
            </a:extLst>
          </p:cNvPr>
          <p:cNvSpPr txBox="1"/>
          <p:nvPr/>
        </p:nvSpPr>
        <p:spPr>
          <a:xfrm>
            <a:off x="-110323" y="9648201"/>
            <a:ext cx="6164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b="1" kern="100" dirty="0">
                <a:effectLst/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600" b="1" kern="100" dirty="0">
                <a:effectLst/>
                <a:latin typeface="+mn-ea"/>
                <a:cs typeface="Times New Roman" panose="02020603050405020304" pitchFamily="18" charset="0"/>
              </a:rPr>
              <a:t>お申込みＦＡＸ送信先</a:t>
            </a:r>
            <a:r>
              <a:rPr lang="ja-JP" altLang="ja-JP" sz="1600" b="1" kern="100" dirty="0">
                <a:effectLst/>
                <a:latin typeface="+mn-ea"/>
                <a:cs typeface="Times New Roman" panose="02020603050405020304" pitchFamily="18" charset="0"/>
              </a:rPr>
              <a:t>】</a:t>
            </a:r>
            <a:r>
              <a:rPr lang="ja-JP" altLang="ja-JP" sz="1600" b="1" u="sng" kern="100" dirty="0">
                <a:effectLst/>
                <a:latin typeface="+mn-ea"/>
                <a:cs typeface="Times New Roman" panose="02020603050405020304" pitchFamily="18" charset="0"/>
              </a:rPr>
              <a:t>０９８－８６</a:t>
            </a:r>
            <a:r>
              <a:rPr lang="ja-JP" altLang="en-US" sz="1600" b="1" u="sng" kern="100" dirty="0">
                <a:effectLst/>
                <a:latin typeface="+mn-ea"/>
                <a:cs typeface="Times New Roman" panose="02020603050405020304" pitchFamily="18" charset="0"/>
              </a:rPr>
              <a:t>２</a:t>
            </a:r>
            <a:r>
              <a:rPr lang="ja-JP" altLang="ja-JP" sz="1600" b="1" u="sng" kern="100" dirty="0">
                <a:effectLst/>
                <a:latin typeface="+mn-ea"/>
                <a:cs typeface="Times New Roman" panose="02020603050405020304" pitchFamily="18" charset="0"/>
              </a:rPr>
              <a:t>－２５２</a:t>
            </a:r>
            <a:r>
              <a:rPr lang="ja-JP" altLang="en-US" sz="1600" b="1" u="sng" kern="100" dirty="0">
                <a:effectLst/>
                <a:latin typeface="+mn-ea"/>
                <a:cs typeface="Times New Roman" panose="02020603050405020304" pitchFamily="18" charset="0"/>
              </a:rPr>
              <a:t>６</a:t>
            </a:r>
            <a:endParaRPr lang="ja-JP" altLang="ja-JP" sz="1600" b="1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8C81F61-7970-F888-1006-D6CF76FAB2B5}"/>
              </a:ext>
            </a:extLst>
          </p:cNvPr>
          <p:cNvSpPr txBox="1"/>
          <p:nvPr/>
        </p:nvSpPr>
        <p:spPr>
          <a:xfrm>
            <a:off x="3696225" y="4450706"/>
            <a:ext cx="3809317" cy="1193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●カスハラとクレームの違い</a:t>
            </a:r>
            <a:endParaRPr lang="en-US" altLang="ja-JP" sz="1400" dirty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●カスハラを想定した事前準備</a:t>
            </a:r>
            <a:endParaRPr lang="en-US" altLang="ja-JP" sz="1400" dirty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●カスハラが実際に起こった際の対応</a:t>
            </a:r>
            <a:endParaRPr lang="en-US" altLang="ja-JP" sz="1400" dirty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●企業として準備すること　他</a:t>
            </a:r>
            <a:endParaRPr lang="en-US" altLang="ja-JP" sz="1400" dirty="0">
              <a:latin typeface="+mn-ea"/>
            </a:endParaRPr>
          </a:p>
        </p:txBody>
      </p:sp>
      <p:sp>
        <p:nvSpPr>
          <p:cNvPr id="33" name="テキスト ボックス 15">
            <a:extLst>
              <a:ext uri="{FF2B5EF4-FFF2-40B4-BE49-F238E27FC236}">
                <a16:creationId xmlns:a16="http://schemas.microsoft.com/office/drawing/2014/main" id="{6ED50611-B653-9366-330E-6EA6DD272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354" y="4198342"/>
            <a:ext cx="3458463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内容</a:t>
            </a:r>
            <a:endParaRPr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3">
            <a:extLst>
              <a:ext uri="{FF2B5EF4-FFF2-40B4-BE49-F238E27FC236}">
                <a16:creationId xmlns:a16="http://schemas.microsoft.com/office/drawing/2014/main" id="{FB3E67DC-961F-4901-B769-EBC0B5211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481" y="4212008"/>
            <a:ext cx="3301345" cy="356886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1600" dirty="0">
                <a:latin typeface="+mn-ea"/>
                <a:ea typeface="+mn-ea"/>
              </a:rPr>
              <a:t>■開催日時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600" dirty="0">
                <a:latin typeface="+mn-ea"/>
                <a:ea typeface="+mn-ea"/>
              </a:rPr>
              <a:t>令和</a:t>
            </a:r>
            <a:r>
              <a:rPr lang="en-US" altLang="ja-JP" sz="1600" dirty="0">
                <a:latin typeface="+mn-ea"/>
                <a:ea typeface="+mn-ea"/>
              </a:rPr>
              <a:t>7</a:t>
            </a:r>
            <a:r>
              <a:rPr lang="ja-JP" altLang="en-US" sz="1600" dirty="0">
                <a:latin typeface="+mn-ea"/>
                <a:ea typeface="+mn-ea"/>
              </a:rPr>
              <a:t>年</a:t>
            </a:r>
            <a:r>
              <a:rPr lang="en-US" altLang="ja-JP" sz="1600" dirty="0">
                <a:latin typeface="+mn-ea"/>
                <a:ea typeface="+mn-ea"/>
              </a:rPr>
              <a:t>1</a:t>
            </a:r>
            <a:r>
              <a:rPr lang="ja-JP" altLang="en-US" sz="1600" dirty="0">
                <a:latin typeface="+mn-ea"/>
                <a:ea typeface="+mn-ea"/>
              </a:rPr>
              <a:t>月</a:t>
            </a:r>
            <a:r>
              <a:rPr lang="en-US" altLang="ja-JP" sz="1600" dirty="0">
                <a:latin typeface="+mn-ea"/>
                <a:ea typeface="+mn-ea"/>
              </a:rPr>
              <a:t>22</a:t>
            </a:r>
            <a:r>
              <a:rPr lang="ja-JP" altLang="en-US" sz="1600" dirty="0">
                <a:latin typeface="+mn-ea"/>
                <a:ea typeface="+mn-ea"/>
              </a:rPr>
              <a:t>日</a:t>
            </a:r>
            <a:r>
              <a:rPr lang="en-US" altLang="ja-JP" sz="1600" dirty="0">
                <a:latin typeface="+mn-ea"/>
                <a:ea typeface="+mn-ea"/>
              </a:rPr>
              <a:t>(</a:t>
            </a:r>
            <a:r>
              <a:rPr lang="ja-JP" altLang="en-US" sz="1600" dirty="0">
                <a:latin typeface="+mn-ea"/>
                <a:ea typeface="+mn-ea"/>
              </a:rPr>
              <a:t>水</a:t>
            </a:r>
            <a:r>
              <a:rPr lang="en-US" altLang="ja-JP" sz="1600" dirty="0">
                <a:latin typeface="+mn-ea"/>
                <a:ea typeface="+mn-ea"/>
              </a:rPr>
              <a:t>)14</a:t>
            </a:r>
            <a:r>
              <a:rPr lang="ja-JP" altLang="en-US" sz="1600" dirty="0">
                <a:latin typeface="+mn-ea"/>
                <a:ea typeface="+mn-ea"/>
              </a:rPr>
              <a:t>時～</a:t>
            </a:r>
            <a:r>
              <a:rPr lang="en-US" altLang="ja-JP" sz="1600" dirty="0">
                <a:latin typeface="+mn-ea"/>
                <a:ea typeface="+mn-ea"/>
              </a:rPr>
              <a:t>16</a:t>
            </a:r>
            <a:r>
              <a:rPr lang="ja-JP" altLang="en-US" sz="1600" dirty="0">
                <a:latin typeface="+mn-ea"/>
                <a:ea typeface="+mn-ea"/>
              </a:rPr>
              <a:t>時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600">
                <a:latin typeface="+mn-ea"/>
                <a:ea typeface="+mn-ea"/>
              </a:rPr>
              <a:t>■会場　</a:t>
            </a:r>
            <a:r>
              <a:rPr lang="ja-JP" altLang="en-US" sz="1600" u="sng">
                <a:latin typeface="+mn-ea"/>
                <a:ea typeface="+mn-ea"/>
              </a:rPr>
              <a:t>　</a:t>
            </a:r>
            <a:endParaRPr lang="en-US" altLang="ja-JP" sz="1600" u="sng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600" dirty="0">
                <a:latin typeface="+mn-ea"/>
                <a:ea typeface="+mn-ea"/>
              </a:rPr>
              <a:t>沖縄ハーバービューホテル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600" dirty="0">
                <a:latin typeface="+mn-ea"/>
                <a:ea typeface="+mn-ea"/>
              </a:rPr>
              <a:t>本館２階　金鶏の間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en-US" altLang="ja-JP" sz="1600" dirty="0">
                <a:latin typeface="+mn-ea"/>
                <a:ea typeface="+mn-ea"/>
              </a:rPr>
              <a:t>(</a:t>
            </a:r>
            <a:r>
              <a:rPr lang="ja-JP" altLang="en-US" sz="1600" dirty="0">
                <a:latin typeface="+mn-ea"/>
                <a:ea typeface="+mn-ea"/>
              </a:rPr>
              <a:t>那覇市泉崎</a:t>
            </a:r>
            <a:r>
              <a:rPr lang="en-US" altLang="zh-TW" sz="1600" dirty="0">
                <a:latin typeface="游ゴシック 本文"/>
                <a:ea typeface="+mn-ea"/>
              </a:rPr>
              <a:t>2-46</a:t>
            </a:r>
            <a:r>
              <a:rPr lang="zh-TW" altLang="en-US" sz="1600" dirty="0">
                <a:latin typeface="游ゴシック 本文"/>
                <a:ea typeface="+mn-ea"/>
              </a:rPr>
              <a:t>  </a:t>
            </a:r>
            <a:r>
              <a:rPr lang="ja-JP" altLang="en-US" sz="1600" dirty="0">
                <a:latin typeface="游ゴシック 本文"/>
                <a:ea typeface="+mn-ea"/>
              </a:rPr>
              <a:t>電話</a:t>
            </a:r>
            <a:r>
              <a:rPr lang="en-US" altLang="zh-TW" sz="1600" dirty="0">
                <a:latin typeface="游ゴシック 本文"/>
                <a:ea typeface="+mn-ea"/>
              </a:rPr>
              <a:t>853-2111</a:t>
            </a:r>
            <a:r>
              <a:rPr lang="ja-JP" altLang="en-US" sz="1600" dirty="0">
                <a:latin typeface="+mn-ea"/>
                <a:ea typeface="+mn-ea"/>
              </a:rPr>
              <a:t>）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+mn-ea"/>
                <a:ea typeface="+mn-ea"/>
              </a:rPr>
              <a:t>　</a:t>
            </a:r>
            <a:r>
              <a:rPr lang="ja-JP" altLang="en-US" sz="1200" u="sng" dirty="0">
                <a:latin typeface="+mn-ea"/>
                <a:ea typeface="+mn-ea"/>
              </a:rPr>
              <a:t>＊オンライン配信はございません</a:t>
            </a:r>
            <a:endParaRPr lang="en-US" altLang="ja-JP" sz="1200" u="sng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600" dirty="0">
                <a:latin typeface="+mn-ea"/>
                <a:ea typeface="+mn-ea"/>
              </a:rPr>
              <a:t>■定員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+mn-ea"/>
                <a:ea typeface="+mn-ea"/>
              </a:rPr>
              <a:t>　３０名　＊定員に達し次第受付終了</a:t>
            </a: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sz="1600" dirty="0">
                <a:latin typeface="+mn-ea"/>
                <a:ea typeface="+mn-ea"/>
              </a:rPr>
              <a:t>■受講料　無料</a:t>
            </a: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ja-JP" altLang="en-US" dirty="0">
                <a:latin typeface="+mn-ea"/>
                <a:ea typeface="+mn-ea"/>
              </a:rPr>
              <a:t>■</a:t>
            </a:r>
            <a:r>
              <a:rPr lang="ja-JP" altLang="en-US" sz="1600" dirty="0">
                <a:latin typeface="+mn-ea"/>
                <a:ea typeface="+mn-ea"/>
              </a:rPr>
              <a:t>申込方法</a:t>
            </a:r>
            <a:endParaRPr lang="en-US" altLang="ja-JP" sz="16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en-US" altLang="ja-JP" sz="1200" dirty="0">
                <a:latin typeface="+mn-ea"/>
                <a:ea typeface="+mn-ea"/>
              </a:rPr>
              <a:t>FAX</a:t>
            </a:r>
            <a:r>
              <a:rPr lang="ja-JP" altLang="en-US" sz="1200" dirty="0">
                <a:latin typeface="+mn-ea"/>
                <a:ea typeface="+mn-ea"/>
              </a:rPr>
              <a:t>または右下の</a:t>
            </a:r>
            <a:r>
              <a:rPr lang="en-US" altLang="ja-JP" sz="1200" dirty="0">
                <a:latin typeface="+mn-ea"/>
                <a:ea typeface="+mn-ea"/>
              </a:rPr>
              <a:t>QR</a:t>
            </a:r>
            <a:r>
              <a:rPr lang="ja-JP" altLang="en-US" sz="1200" dirty="0">
                <a:latin typeface="+mn-ea"/>
                <a:ea typeface="+mn-ea"/>
              </a:rPr>
              <a:t>ｺｰﾄﾞからお申込頂けます。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ct val="110000"/>
              </a:lnSpc>
            </a:pPr>
            <a:r>
              <a:rPr lang="en-US" altLang="ja-JP" sz="1600" b="1" dirty="0">
                <a:latin typeface="+mn-ea"/>
                <a:ea typeface="+mn-ea"/>
              </a:rPr>
              <a:t>※</a:t>
            </a:r>
            <a:r>
              <a:rPr lang="ja-JP" altLang="en-US" sz="1600" b="1" dirty="0">
                <a:latin typeface="+mn-ea"/>
                <a:ea typeface="+mn-ea"/>
              </a:rPr>
              <a:t>申込期限：１月２１日（火）</a:t>
            </a:r>
            <a:endParaRPr lang="en-US" altLang="ja-JP" sz="1600" b="1" dirty="0">
              <a:latin typeface="+mn-ea"/>
              <a:ea typeface="+mn-ea"/>
            </a:endParaRPr>
          </a:p>
        </p:txBody>
      </p:sp>
      <p:sp>
        <p:nvSpPr>
          <p:cNvPr id="6" name="テキスト ボックス 23">
            <a:extLst>
              <a:ext uri="{FF2B5EF4-FFF2-40B4-BE49-F238E27FC236}">
                <a16:creationId xmlns:a16="http://schemas.microsoft.com/office/drawing/2014/main" id="{3B7635AA-38F0-4101-996B-029389B06779}"/>
              </a:ext>
            </a:extLst>
          </p:cNvPr>
          <p:cNvSpPr txBox="1"/>
          <p:nvPr/>
        </p:nvSpPr>
        <p:spPr>
          <a:xfrm>
            <a:off x="5965434" y="8071242"/>
            <a:ext cx="1317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QR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コードからでも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申込みできます！</a:t>
            </a:r>
          </a:p>
        </p:txBody>
      </p:sp>
      <p:sp>
        <p:nvSpPr>
          <p:cNvPr id="14" name="テキスト ボックス 15">
            <a:extLst>
              <a:ext uri="{FF2B5EF4-FFF2-40B4-BE49-F238E27FC236}">
                <a16:creationId xmlns:a16="http://schemas.microsoft.com/office/drawing/2014/main" id="{F7542A08-BC5B-7E49-12C3-AC51E47B4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321" y="829686"/>
            <a:ext cx="3951352" cy="338554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1600" dirty="0">
                <a:latin typeface="+mn-ea"/>
                <a:ea typeface="+mn-ea"/>
                <a:cs typeface="メイリオ" panose="020B0604030504040204" pitchFamily="50" charset="-128"/>
              </a:rPr>
              <a:t>組合員企業への転送をお願いいたします</a:t>
            </a:r>
            <a:endParaRPr lang="en-US" altLang="ja-JP" sz="1600" dirty="0"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E5CC9-35ED-FE53-D315-938AF45CDA02}"/>
              </a:ext>
            </a:extLst>
          </p:cNvPr>
          <p:cNvSpPr txBox="1"/>
          <p:nvPr/>
        </p:nvSpPr>
        <p:spPr>
          <a:xfrm>
            <a:off x="4754880" y="222436"/>
            <a:ext cx="2442034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制度改正等の課題解決環境整備事業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14D9AC55-1878-2FBD-9C8F-12ECB4AEB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629" y="8492204"/>
            <a:ext cx="1198820" cy="119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454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HGP創英角ｺﾞｼｯｸUB</vt:lpstr>
      <vt:lpstr>游ゴシック 本文</vt:lpstr>
      <vt:lpstr>游ゴシック体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【案内文書】カスタマーハラスメント対策研修</dc:title>
  <dc:creator>User</dc:creator>
  <cp:lastModifiedBy>mika</cp:lastModifiedBy>
  <cp:revision>221</cp:revision>
  <cp:lastPrinted>2024-12-27T05:02:23Z</cp:lastPrinted>
  <dcterms:created xsi:type="dcterms:W3CDTF">2022-01-29T01:31:04Z</dcterms:created>
  <dcterms:modified xsi:type="dcterms:W3CDTF">2024-12-27T05:03:11Z</dcterms:modified>
</cp:coreProperties>
</file>